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F1574-7192-4410-96E8-FEBA6BF3F26F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C4BD0-8C65-4BE7-9FA2-299037DE00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3863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26628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803" indent="-29069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2774" indent="-23255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7883" indent="-23255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2993" indent="-23255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8103" indent="-232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3212" indent="-232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88322" indent="-232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3431" indent="-232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0BCD2A-6E12-4F5D-A76E-DE3E62829867}" type="slidenum">
              <a:rPr lang="sl-SI" altLang="sl-S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sl-SI" altLang="sl-SI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740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/>
          </a:p>
        </p:txBody>
      </p:sp>
      <p:sp>
        <p:nvSpPr>
          <p:cNvPr id="26628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5803" indent="-29069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2774" indent="-23255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7883" indent="-23255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2993" indent="-23255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8103" indent="-232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3212" indent="-232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88322" indent="-232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53431" indent="-232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0BCD2A-6E12-4F5D-A76E-DE3E62829867}" type="slidenum">
              <a:rPr lang="sl-SI" altLang="sl-S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sl-SI" altLang="sl-SI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373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781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8558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757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6609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771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961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991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714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884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3318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491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33A81-9383-45AA-B856-CAA03E4554F4}" type="datetimeFigureOut">
              <a:rPr lang="sl-SI" smtClean="0"/>
              <a:t>8. 05. 2024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079E2-9894-4652-8EE6-C5FF82B1BC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9548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s.gov.si/delodajalc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aobljeni pravokotnik 18"/>
          <p:cNvSpPr/>
          <p:nvPr/>
        </p:nvSpPr>
        <p:spPr>
          <a:xfrm>
            <a:off x="7290566" y="1632791"/>
            <a:ext cx="2931342" cy="624141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00"/>
          </a:p>
        </p:txBody>
      </p:sp>
      <p:sp>
        <p:nvSpPr>
          <p:cNvPr id="20" name="Zaobljeni pravokotnik 19"/>
          <p:cNvSpPr/>
          <p:nvPr/>
        </p:nvSpPr>
        <p:spPr>
          <a:xfrm>
            <a:off x="4570063" y="1612983"/>
            <a:ext cx="2529983" cy="624141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Zaobljeni pravokotnik 15"/>
          <p:cNvSpPr/>
          <p:nvPr/>
        </p:nvSpPr>
        <p:spPr>
          <a:xfrm>
            <a:off x="1782152" y="1606614"/>
            <a:ext cx="2529983" cy="624141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146" name="Ograda datuma 4"/>
          <p:cNvSpPr>
            <a:spLocks noGrp="1"/>
          </p:cNvSpPr>
          <p:nvPr>
            <p:ph type="dt" sz="quarter" idx="4294967295"/>
          </p:nvPr>
        </p:nvSpPr>
        <p:spPr>
          <a:xfrm>
            <a:off x="7771210" y="1010842"/>
            <a:ext cx="1600200" cy="20359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AutoNum type="arabicPeriod"/>
              <a:defRPr sz="2025">
                <a:solidFill>
                  <a:srgbClr val="797777"/>
                </a:solidFill>
                <a:latin typeface="Arial" charset="0"/>
              </a:defRPr>
            </a:lvl1pPr>
            <a:lvl2pPr marL="557213" indent="-214313" eaLnBrk="0" hangingPunct="0">
              <a:spcBef>
                <a:spcPct val="20000"/>
              </a:spcBef>
              <a:defRPr sz="1575">
                <a:solidFill>
                  <a:srgbClr val="797777"/>
                </a:solidFill>
                <a:latin typeface="Arial" charset="0"/>
              </a:defRPr>
            </a:lvl2pPr>
            <a:lvl3pPr marL="857250" indent="-171450" eaLnBrk="0" hangingPunct="0">
              <a:spcBef>
                <a:spcPct val="20000"/>
              </a:spcBef>
              <a:defRPr sz="1800">
                <a:solidFill>
                  <a:srgbClr val="797777"/>
                </a:solidFill>
                <a:latin typeface="Arial" charset="0"/>
              </a:defRPr>
            </a:lvl3pPr>
            <a:lvl4pPr marL="1200150" indent="-171450" eaLnBrk="0" hangingPunct="0">
              <a:spcBef>
                <a:spcPct val="20000"/>
              </a:spcBef>
              <a:buChar char="–"/>
              <a:defRPr sz="1500">
                <a:solidFill>
                  <a:srgbClr val="797777"/>
                </a:solidFill>
                <a:latin typeface="Arial" charset="0"/>
              </a:defRPr>
            </a:lvl4pPr>
            <a:lvl5pPr marL="1543050" indent="-171450" eaLnBrk="0" hangingPunct="0">
              <a:spcBef>
                <a:spcPct val="20000"/>
              </a:spcBef>
              <a:buChar char="»"/>
              <a:defRPr sz="1500">
                <a:solidFill>
                  <a:srgbClr val="797777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rgbClr val="797777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rgbClr val="797777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rgbClr val="797777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rgbClr val="797777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EE44E1F-D71D-4DBE-B0E7-4A4E1478716D}" type="datetime1">
              <a:rPr lang="sl-SI" altLang="sl-SI" sz="825">
                <a:solidFill>
                  <a:schemeClr val="bg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8. 05. 2024</a:t>
            </a:fld>
            <a:endParaRPr lang="sl-SI" altLang="sl-SI" sz="825">
              <a:solidFill>
                <a:schemeClr val="bg1"/>
              </a:solidFill>
            </a:endParaRPr>
          </a:p>
        </p:txBody>
      </p:sp>
      <p:sp>
        <p:nvSpPr>
          <p:cNvPr id="3" name="Pravokotnik 2"/>
          <p:cNvSpPr/>
          <p:nvPr/>
        </p:nvSpPr>
        <p:spPr>
          <a:xfrm>
            <a:off x="1788413" y="1586107"/>
            <a:ext cx="26197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sz="1200" dirty="0">
                <a:solidFill>
                  <a:schemeClr val="lt1"/>
                </a:solidFill>
              </a:rPr>
              <a:t>Aktivna politika zaposlovanja (APZ) je nabor ukrepov, s katerimi država aktivno posega na trg dela.</a:t>
            </a:r>
            <a:endParaRPr lang="sl-SI" sz="1200" dirty="0">
              <a:solidFill>
                <a:schemeClr val="lt1"/>
              </a:solidFill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4658308" y="1613876"/>
            <a:ext cx="22762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altLang="sl-SI" sz="1200" dirty="0">
                <a:solidFill>
                  <a:schemeClr val="lt1"/>
                </a:solidFill>
              </a:rPr>
              <a:t>Namen: Odpravljanje neskladij med ponudbo in povpraševanjem na trgu dela.</a:t>
            </a:r>
            <a:endParaRPr lang="sl-SI" sz="1200" dirty="0">
              <a:solidFill>
                <a:schemeClr val="lt1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3407667" y="1094898"/>
            <a:ext cx="494461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100" b="1" dirty="0">
                <a:solidFill>
                  <a:srgbClr val="00B050"/>
                </a:solidFill>
              </a:rPr>
              <a:t>AKTIVNA POLITIKA ZAPOSLOVANJA</a:t>
            </a:r>
          </a:p>
        </p:txBody>
      </p:sp>
      <p:sp>
        <p:nvSpPr>
          <p:cNvPr id="7" name="Pravokotnik 6"/>
          <p:cNvSpPr/>
          <p:nvPr/>
        </p:nvSpPr>
        <p:spPr>
          <a:xfrm>
            <a:off x="7396356" y="1606615"/>
            <a:ext cx="30072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200" dirty="0">
                <a:solidFill>
                  <a:schemeClr val="lt1"/>
                </a:solidFill>
              </a:rPr>
              <a:t>V ukrepe APZ vključujemo brezposelne, </a:t>
            </a:r>
            <a:br>
              <a:rPr lang="sl-SI" sz="1200" dirty="0">
                <a:solidFill>
                  <a:schemeClr val="lt1"/>
                </a:solidFill>
              </a:rPr>
            </a:br>
            <a:r>
              <a:rPr lang="sl-SI" sz="1200" dirty="0">
                <a:solidFill>
                  <a:schemeClr val="lt1"/>
                </a:solidFill>
              </a:rPr>
              <a:t>ki brez teh ukrepov ne morejo enakopravno nastopati na trgu dela.</a:t>
            </a:r>
            <a:br>
              <a:rPr lang="sl-SI" sz="1200" dirty="0">
                <a:solidFill>
                  <a:schemeClr val="lt1"/>
                </a:solidFill>
              </a:rPr>
            </a:br>
            <a:endParaRPr lang="sl-SI" sz="1200" dirty="0">
              <a:solidFill>
                <a:schemeClr val="lt1"/>
              </a:solidFill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1788413" y="3103803"/>
            <a:ext cx="843975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sl-SI" sz="1050" dirty="0">
                <a:solidFill>
                  <a:schemeClr val="tx1">
                    <a:lumMod val="75000"/>
                  </a:schemeClr>
                </a:solidFill>
              </a:rPr>
              <a:t>Z</a:t>
            </a:r>
            <a:r>
              <a:rPr lang="sl-SI" altLang="sl-SI" sz="1050" dirty="0">
                <a:solidFill>
                  <a:schemeClr val="tx1">
                    <a:lumMod val="75000"/>
                  </a:schemeClr>
                </a:solidFill>
              </a:rPr>
              <a:t> vključitvijo v programe si osebe izboljšajo zaposlitvene možnosti, s pridobitvijo dodatnih znanj, veščin in spretnosti.</a:t>
            </a:r>
            <a:r>
              <a:rPr lang="en-US" altLang="sl-SI" sz="1050" dirty="0">
                <a:solidFill>
                  <a:schemeClr val="tx1">
                    <a:lumMod val="75000"/>
                  </a:schemeClr>
                </a:solidFill>
              </a:rPr>
              <a:t> </a:t>
            </a:r>
          </a:p>
          <a:p>
            <a:endParaRPr lang="sl-SI" altLang="sl-SI" sz="10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l-SI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PROGRAMI NEFORMALNEGA IZOBRAŽEVANJA IN USPOSABLJANJA</a:t>
            </a:r>
            <a:endParaRPr lang="en-US" sz="1050" b="1" u="sng" dirty="0">
              <a:solidFill>
                <a:srgbClr val="339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50" dirty="0"/>
              <a:t>T</a:t>
            </a:r>
            <a:r>
              <a:rPr lang="sl-SI" sz="1050" dirty="0" err="1"/>
              <a:t>ečaj</a:t>
            </a:r>
            <a:r>
              <a:rPr lang="en-US" sz="1050" dirty="0" err="1"/>
              <a:t>i</a:t>
            </a:r>
            <a:r>
              <a:rPr lang="sl-SI" sz="1050" dirty="0"/>
              <a:t>, delavnic</a:t>
            </a:r>
            <a:r>
              <a:rPr lang="en-US" sz="1050" dirty="0"/>
              <a:t>e</a:t>
            </a:r>
            <a:r>
              <a:rPr lang="sl-SI" sz="1050" dirty="0"/>
              <a:t> in drug</a:t>
            </a:r>
            <a:r>
              <a:rPr lang="en-US" sz="1050" dirty="0"/>
              <a:t>a</a:t>
            </a:r>
            <a:r>
              <a:rPr lang="sl-SI" sz="1050" dirty="0"/>
              <a:t> izobraževanj</a:t>
            </a:r>
            <a:r>
              <a:rPr lang="en-US" sz="1050" dirty="0"/>
              <a:t>a</a:t>
            </a:r>
            <a:r>
              <a:rPr lang="sl-SI" sz="1050" dirty="0"/>
              <a:t> za poklicne naloge</a:t>
            </a:r>
            <a:r>
              <a:rPr lang="en-US" sz="1050" dirty="0"/>
              <a:t> za </a:t>
            </a:r>
            <a:r>
              <a:rPr lang="en-US" sz="1050" dirty="0" err="1"/>
              <a:t>brezposelne</a:t>
            </a:r>
            <a:r>
              <a:rPr lang="en-US" sz="1050" dirty="0"/>
              <a:t> </a:t>
            </a:r>
            <a:r>
              <a:rPr lang="en-US" sz="1050" dirty="0" err="1"/>
              <a:t>osebe</a:t>
            </a:r>
            <a:r>
              <a:rPr lang="sl-SI" sz="1050" dirty="0"/>
              <a:t>, po katerih povprašujejo delodajalci</a:t>
            </a:r>
            <a:r>
              <a:rPr lang="en-US" sz="1050" dirty="0"/>
              <a:t>.</a:t>
            </a:r>
          </a:p>
          <a:p>
            <a:endParaRPr lang="en-US" sz="10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l-SI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POTRJEVANJE NACIONALNIH POKLICNIH KVALIFIKACIJ ALI TEMELJNIH KVALIFIKACIJ</a:t>
            </a:r>
            <a:endParaRPr lang="en-US" sz="1050" b="1" u="sng" dirty="0">
              <a:solidFill>
                <a:srgbClr val="339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1050" dirty="0"/>
              <a:t>Javno veljavno potrdilo za nacionalno poklicno kvalifikacijo (NPK) ali spričevalo za temeljno kvalifikacijo (TK).</a:t>
            </a:r>
            <a:endParaRPr lang="en-US" sz="1050" dirty="0"/>
          </a:p>
          <a:p>
            <a:endParaRPr lang="sl-SI" sz="10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l-SI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PUM-O IN DRUGI PROGRAMI</a:t>
            </a:r>
            <a:endParaRPr lang="en-US" sz="1050" b="1" u="sng" dirty="0">
              <a:solidFill>
                <a:srgbClr val="339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50" dirty="0"/>
              <a:t>M</a:t>
            </a:r>
            <a:r>
              <a:rPr lang="sl-SI" sz="1050" dirty="0" err="1"/>
              <a:t>ladim</a:t>
            </a:r>
            <a:r>
              <a:rPr lang="sl-SI" sz="1050" dirty="0"/>
              <a:t> pomaga pridobiti funkcionalna znanja, potrebna za uspešno vključitev na trg dela oz. reintegracijo v šolsko okolje in vsakdanje življenje.</a:t>
            </a:r>
            <a:endParaRPr lang="en-US" sz="1050" dirty="0"/>
          </a:p>
          <a:p>
            <a:r>
              <a:rPr lang="en-US" sz="1050" dirty="0"/>
              <a:t>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l-SI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PROGRAMI USPOSABLJANJA NA DELOVNEM MESTU, VKLJUČNO Z DELOVNIM PREIZKUSOM</a:t>
            </a:r>
            <a:endParaRPr lang="en-US" sz="1050" b="1" u="sng" dirty="0">
              <a:solidFill>
                <a:srgbClr val="339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50" dirty="0"/>
              <a:t>P</a:t>
            </a:r>
            <a:r>
              <a:rPr lang="sl-SI" sz="1050" dirty="0" err="1"/>
              <a:t>reizkus</a:t>
            </a:r>
            <a:r>
              <a:rPr lang="sl-SI" sz="1050" dirty="0"/>
              <a:t> znanj, veščin in spretnosti </a:t>
            </a:r>
            <a:r>
              <a:rPr lang="en-US" sz="1050" dirty="0"/>
              <a:t>p</a:t>
            </a:r>
            <a:r>
              <a:rPr lang="sl-SI" sz="1050" dirty="0" err="1"/>
              <a:t>raktičnih</a:t>
            </a:r>
            <a:r>
              <a:rPr lang="sl-SI" sz="1050" dirty="0"/>
              <a:t> znanj, spretnosti in </a:t>
            </a:r>
            <a:r>
              <a:rPr lang="sl-SI" sz="1050" dirty="0" err="1"/>
              <a:t>izkuš</a:t>
            </a:r>
            <a:r>
              <a:rPr lang="en-US" sz="1050" dirty="0"/>
              <a:t>e</a:t>
            </a:r>
            <a:r>
              <a:rPr lang="sl-SI" sz="1050" dirty="0" err="1"/>
              <a:t>nj</a:t>
            </a:r>
            <a:r>
              <a:rPr lang="sl-SI" sz="1050" dirty="0"/>
              <a:t> na delovnem mestu</a:t>
            </a:r>
            <a:r>
              <a:rPr lang="en-US" sz="1050" dirty="0"/>
              <a:t>.</a:t>
            </a:r>
          </a:p>
          <a:p>
            <a:endParaRPr lang="en-US" sz="10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l-SI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PROGRAMI FORMALNEGA IZOBRAŽEVANJA</a:t>
            </a:r>
            <a:endParaRPr lang="en-US" sz="1050" b="1" u="sng" dirty="0">
              <a:solidFill>
                <a:srgbClr val="339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50" dirty="0"/>
              <a:t>P</a:t>
            </a:r>
            <a:r>
              <a:rPr lang="sl-SI" sz="1050" dirty="0" err="1"/>
              <a:t>ridobite</a:t>
            </a:r>
            <a:r>
              <a:rPr lang="en-US" sz="1050" dirty="0"/>
              <a:t>v</a:t>
            </a:r>
            <a:r>
              <a:rPr lang="sl-SI" sz="1050" dirty="0"/>
              <a:t> </a:t>
            </a:r>
            <a:r>
              <a:rPr lang="sl-SI" sz="1050" dirty="0" err="1"/>
              <a:t>osnovnošolsk</a:t>
            </a:r>
            <a:r>
              <a:rPr lang="en-US" sz="1050" dirty="0"/>
              <a:t>e</a:t>
            </a:r>
            <a:r>
              <a:rPr lang="sl-SI" sz="1050" dirty="0"/>
              <a:t> izobrazb</a:t>
            </a:r>
            <a:r>
              <a:rPr lang="en-US" sz="1050" dirty="0"/>
              <a:t>e</a:t>
            </a:r>
            <a:r>
              <a:rPr lang="sl-SI" sz="1050" dirty="0"/>
              <a:t>, dokonča</a:t>
            </a:r>
            <a:r>
              <a:rPr lang="en-US" sz="1050" dirty="0" err="1"/>
              <a:t>nje</a:t>
            </a:r>
            <a:r>
              <a:rPr lang="sl-SI" sz="1050" dirty="0"/>
              <a:t> </a:t>
            </a:r>
            <a:r>
              <a:rPr lang="sl-SI" sz="1050" dirty="0" err="1"/>
              <a:t>sredn</a:t>
            </a:r>
            <a:r>
              <a:rPr lang="en-US" sz="1050" dirty="0"/>
              <a:t>je</a:t>
            </a:r>
            <a:r>
              <a:rPr lang="sl-SI" sz="1050" dirty="0"/>
              <a:t> šol</a:t>
            </a:r>
            <a:r>
              <a:rPr lang="en-US" sz="1050" dirty="0"/>
              <a:t>e</a:t>
            </a:r>
            <a:r>
              <a:rPr lang="sl-SI" sz="1050" dirty="0"/>
              <a:t> ali gimnazijo</a:t>
            </a:r>
            <a:r>
              <a:rPr lang="en-US" sz="1050" dirty="0"/>
              <a:t> v</a:t>
            </a:r>
            <a:r>
              <a:rPr lang="sl-SI" sz="1050" dirty="0"/>
              <a:t> okviru javnoveljavnega izobraževanja za odrasle</a:t>
            </a:r>
            <a:r>
              <a:rPr lang="en-US" sz="1050" dirty="0"/>
              <a:t>.</a:t>
            </a:r>
            <a:endParaRPr lang="sl-SI" sz="1050" b="1" dirty="0"/>
          </a:p>
        </p:txBody>
      </p:sp>
      <p:sp>
        <p:nvSpPr>
          <p:cNvPr id="12" name="Pravokotnik 11"/>
          <p:cNvSpPr/>
          <p:nvPr/>
        </p:nvSpPr>
        <p:spPr>
          <a:xfrm>
            <a:off x="2711624" y="2437610"/>
            <a:ext cx="69127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1600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Ukrepi APZ, ki jih izvaja ZRSZ</a:t>
            </a:r>
            <a:r>
              <a:rPr lang="en-US" sz="1600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v </a:t>
            </a:r>
            <a:r>
              <a:rPr lang="en-US" sz="1600" b="1" dirty="0" err="1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letu</a:t>
            </a:r>
            <a:r>
              <a:rPr lang="en-US" sz="1600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2024 za </a:t>
            </a:r>
            <a:r>
              <a:rPr lang="en-US" sz="1600" b="1" dirty="0" err="1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brezposelne</a:t>
            </a:r>
            <a:r>
              <a:rPr lang="sl-SI" sz="16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osebe</a:t>
            </a:r>
            <a:r>
              <a:rPr lang="sl-SI" sz="1600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l-SI" sz="1600" b="1" dirty="0">
              <a:solidFill>
                <a:srgbClr val="339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7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aobljeni pravokotnik 18"/>
          <p:cNvSpPr/>
          <p:nvPr/>
        </p:nvSpPr>
        <p:spPr>
          <a:xfrm>
            <a:off x="7802425" y="1380151"/>
            <a:ext cx="2578318" cy="43608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050" dirty="0"/>
              <a:t>Kreiranje delovnih mest </a:t>
            </a:r>
          </a:p>
        </p:txBody>
      </p:sp>
      <p:sp>
        <p:nvSpPr>
          <p:cNvPr id="16" name="Zaobljeni pravokotnik 15"/>
          <p:cNvSpPr/>
          <p:nvPr/>
        </p:nvSpPr>
        <p:spPr>
          <a:xfrm>
            <a:off x="1775534" y="1372265"/>
            <a:ext cx="2189204" cy="45185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050" dirty="0"/>
              <a:t>Usposabljanje in izobraževanje</a:t>
            </a:r>
          </a:p>
        </p:txBody>
      </p:sp>
      <p:sp>
        <p:nvSpPr>
          <p:cNvPr id="6146" name="Ograda datuma 4"/>
          <p:cNvSpPr>
            <a:spLocks noGrp="1"/>
          </p:cNvSpPr>
          <p:nvPr>
            <p:ph type="dt" sz="quarter" idx="4294967295"/>
          </p:nvPr>
        </p:nvSpPr>
        <p:spPr>
          <a:xfrm>
            <a:off x="7771210" y="1010842"/>
            <a:ext cx="1600200" cy="20359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AutoNum type="arabicPeriod"/>
              <a:defRPr sz="2025">
                <a:solidFill>
                  <a:srgbClr val="797777"/>
                </a:solidFill>
                <a:latin typeface="Arial" charset="0"/>
              </a:defRPr>
            </a:lvl1pPr>
            <a:lvl2pPr marL="557213" indent="-214313" eaLnBrk="0" hangingPunct="0">
              <a:spcBef>
                <a:spcPct val="20000"/>
              </a:spcBef>
              <a:defRPr sz="1575">
                <a:solidFill>
                  <a:srgbClr val="797777"/>
                </a:solidFill>
                <a:latin typeface="Arial" charset="0"/>
              </a:defRPr>
            </a:lvl2pPr>
            <a:lvl3pPr marL="857250" indent="-171450" eaLnBrk="0" hangingPunct="0">
              <a:spcBef>
                <a:spcPct val="20000"/>
              </a:spcBef>
              <a:defRPr sz="1800">
                <a:solidFill>
                  <a:srgbClr val="797777"/>
                </a:solidFill>
                <a:latin typeface="Arial" charset="0"/>
              </a:defRPr>
            </a:lvl3pPr>
            <a:lvl4pPr marL="1200150" indent="-171450" eaLnBrk="0" hangingPunct="0">
              <a:spcBef>
                <a:spcPct val="20000"/>
              </a:spcBef>
              <a:buChar char="–"/>
              <a:defRPr sz="1500">
                <a:solidFill>
                  <a:srgbClr val="797777"/>
                </a:solidFill>
                <a:latin typeface="Arial" charset="0"/>
              </a:defRPr>
            </a:lvl4pPr>
            <a:lvl5pPr marL="1543050" indent="-171450" eaLnBrk="0" hangingPunct="0">
              <a:spcBef>
                <a:spcPct val="20000"/>
              </a:spcBef>
              <a:buChar char="»"/>
              <a:defRPr sz="1500">
                <a:solidFill>
                  <a:srgbClr val="797777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rgbClr val="797777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rgbClr val="797777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rgbClr val="797777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rgbClr val="797777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EE44E1F-D71D-4DBE-B0E7-4A4E1478716D}" type="datetime1">
              <a:rPr lang="sl-SI" altLang="sl-SI" sz="825">
                <a:solidFill>
                  <a:schemeClr val="bg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8. 05. 2024</a:t>
            </a:fld>
            <a:endParaRPr lang="sl-SI" altLang="sl-SI" sz="825">
              <a:solidFill>
                <a:schemeClr val="bg1"/>
              </a:solidFill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1683875" y="1820019"/>
            <a:ext cx="2884169" cy="360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863" dirty="0"/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US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DELOVNI PREIZKUS </a:t>
            </a:r>
            <a:r>
              <a:rPr lang="en-US" sz="900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863" b="1" i="1" dirty="0" err="1"/>
              <a:t>predvidena</a:t>
            </a:r>
            <a:r>
              <a:rPr lang="en-US" sz="863" b="1" i="1" dirty="0"/>
              <a:t> </a:t>
            </a:r>
            <a:r>
              <a:rPr lang="en-US" sz="863" b="1" i="1" dirty="0" err="1"/>
              <a:t>sredstva</a:t>
            </a:r>
            <a:r>
              <a:rPr lang="en-US" sz="863" b="1" i="1" dirty="0"/>
              <a:t> OS NG 2024: </a:t>
            </a:r>
            <a:r>
              <a:rPr lang="en-US" sz="863" b="1" i="1" dirty="0" err="1"/>
              <a:t>cca</a:t>
            </a:r>
            <a:r>
              <a:rPr lang="en-US" sz="863" b="1" i="1" dirty="0"/>
              <a:t> 31.000 EUR</a:t>
            </a:r>
          </a:p>
          <a:p>
            <a:endParaRPr lang="en-US" sz="863" b="1" u="sng" dirty="0">
              <a:solidFill>
                <a:srgbClr val="339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863" b="1" dirty="0"/>
              <a:t>P</a:t>
            </a:r>
            <a:r>
              <a:rPr lang="sl-SI" sz="863" b="1" dirty="0" err="1"/>
              <a:t>reizkus</a:t>
            </a:r>
            <a:r>
              <a:rPr lang="sl-SI" sz="863" b="1" dirty="0"/>
              <a:t> znanj, veščin in spretnosti</a:t>
            </a:r>
            <a:r>
              <a:rPr lang="en-US" sz="863" b="1" dirty="0"/>
              <a:t>.</a:t>
            </a:r>
          </a:p>
          <a:p>
            <a:endParaRPr lang="sl-SI" sz="863" dirty="0"/>
          </a:p>
          <a:p>
            <a:r>
              <a:rPr lang="en-US" sz="863" b="1" dirty="0" err="1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Kdo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sl-SI" sz="863" dirty="0"/>
              <a:t>Vsi prijavljeni v evidenci </a:t>
            </a:r>
            <a:r>
              <a:rPr lang="sl-SI" sz="863" dirty="0"/>
              <a:t>brezposelnih </a:t>
            </a:r>
            <a:r>
              <a:rPr lang="sl-SI" sz="863" dirty="0"/>
              <a:t>oseb</a:t>
            </a:r>
            <a:r>
              <a:rPr lang="en-US" sz="863" dirty="0"/>
              <a:t>.</a:t>
            </a:r>
            <a:endParaRPr lang="sl-SI" sz="863" dirty="0"/>
          </a:p>
          <a:p>
            <a:pPr fontAlgn="t"/>
            <a:r>
              <a:rPr lang="sl-SI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Trajanje: </a:t>
            </a:r>
            <a:r>
              <a:rPr lang="en-US" sz="863" dirty="0"/>
              <a:t>N</a:t>
            </a:r>
            <a:r>
              <a:rPr lang="sl-SI" sz="863" dirty="0" err="1"/>
              <a:t>ajmanj</a:t>
            </a:r>
            <a:r>
              <a:rPr lang="sl-SI" sz="863" dirty="0"/>
              <a:t> 100 ur in največ 1 mesec</a:t>
            </a:r>
            <a:r>
              <a:rPr lang="en-US" sz="863" dirty="0"/>
              <a:t>.</a:t>
            </a:r>
            <a:endParaRPr lang="sl-SI" sz="863" dirty="0"/>
          </a:p>
          <a:p>
            <a:pPr fontAlgn="t"/>
            <a:r>
              <a:rPr lang="sl-SI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Upravičeni stroški: 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/>
              <a:t>D</a:t>
            </a:r>
            <a:r>
              <a:rPr lang="sl-SI" sz="863" dirty="0" err="1"/>
              <a:t>elodajal</a:t>
            </a:r>
            <a:r>
              <a:rPr lang="en-US" sz="863" dirty="0" err="1"/>
              <a:t>ec</a:t>
            </a:r>
            <a:r>
              <a:rPr lang="sl-SI" sz="863" dirty="0"/>
              <a:t>: 317,00 EUR</a:t>
            </a:r>
            <a:r>
              <a:rPr lang="en-US" sz="863" dirty="0"/>
              <a:t>; </a:t>
            </a:r>
          </a:p>
          <a:p>
            <a:pPr fontAlgn="t"/>
            <a:r>
              <a:rPr lang="sl-SI" sz="863" dirty="0"/>
              <a:t>Vključene osebe: dodatek za aktivnost in za prevoz</a:t>
            </a:r>
          </a:p>
          <a:p>
            <a:endParaRPr lang="en-US" sz="863" dirty="0"/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US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USPOSABLJAM.SE </a:t>
            </a:r>
            <a:r>
              <a:rPr lang="en-US" sz="900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863" b="1" i="1" dirty="0" err="1"/>
              <a:t>predvidena</a:t>
            </a:r>
            <a:r>
              <a:rPr lang="en-US" sz="863" b="1" i="1" dirty="0"/>
              <a:t> </a:t>
            </a:r>
            <a:r>
              <a:rPr lang="en-US" sz="863" b="1" i="1" dirty="0" err="1"/>
              <a:t>sredstva</a:t>
            </a:r>
            <a:r>
              <a:rPr lang="en-US" sz="863" b="1" i="1" dirty="0"/>
              <a:t> OS NG 2024: </a:t>
            </a:r>
            <a:r>
              <a:rPr lang="en-US" sz="863" b="1" i="1" dirty="0" err="1"/>
              <a:t>cca</a:t>
            </a:r>
            <a:r>
              <a:rPr lang="en-US" sz="863" b="1" i="1" dirty="0"/>
              <a:t> 500.000 EUR</a:t>
            </a:r>
          </a:p>
          <a:p>
            <a:endParaRPr lang="en-US" sz="863" b="1" u="sng" dirty="0">
              <a:solidFill>
                <a:srgbClr val="339E3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863" b="1" dirty="0" err="1"/>
              <a:t>Pridobitev</a:t>
            </a:r>
            <a:r>
              <a:rPr lang="en-US" sz="863" b="1" dirty="0"/>
              <a:t> p</a:t>
            </a:r>
            <a:r>
              <a:rPr lang="sl-SI" sz="863" b="1" dirty="0" err="1"/>
              <a:t>raktičn</a:t>
            </a:r>
            <a:r>
              <a:rPr lang="en-US" sz="863" b="1" dirty="0" err="1"/>
              <a:t>ih</a:t>
            </a:r>
            <a:r>
              <a:rPr lang="sl-SI" sz="863" b="1" dirty="0"/>
              <a:t> znanj, spretnosti in </a:t>
            </a:r>
            <a:r>
              <a:rPr lang="sl-SI" sz="863" b="1" dirty="0" err="1"/>
              <a:t>izkuš</a:t>
            </a:r>
            <a:r>
              <a:rPr lang="en-US" sz="863" b="1" dirty="0"/>
              <a:t>e</a:t>
            </a:r>
            <a:r>
              <a:rPr lang="sl-SI" sz="863" b="1" dirty="0" err="1"/>
              <a:t>nj</a:t>
            </a:r>
            <a:r>
              <a:rPr lang="sl-SI" sz="863" b="1" dirty="0"/>
              <a:t> na delovnem mestu</a:t>
            </a:r>
            <a:r>
              <a:rPr lang="en-US" sz="863" b="1" dirty="0"/>
              <a:t>.</a:t>
            </a:r>
          </a:p>
          <a:p>
            <a:endParaRPr lang="en-US" sz="863" dirty="0"/>
          </a:p>
          <a:p>
            <a:r>
              <a:rPr lang="en-US" sz="863" b="1" dirty="0" err="1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Kdo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Brezposelne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osebe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najmanj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mesece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prijavljene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starejši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od 50 let,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vsi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vključno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srednješolske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izobrazbe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osebe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z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visokim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tveganjem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nastanek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dolgotrajne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brezposelnosti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sl-SI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Trajanje:</a:t>
            </a:r>
            <a:r>
              <a:rPr lang="sl-SI" sz="863" b="1" dirty="0">
                <a:solidFill>
                  <a:srgbClr val="30862E"/>
                </a:solidFill>
              </a:rPr>
              <a:t> 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3 ali 4 mesece (za deficitarne poklice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863" b="1" dirty="0" err="1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Upravičeni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b="1" dirty="0" err="1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stroški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863" dirty="0"/>
              <a:t>D</a:t>
            </a:r>
            <a:r>
              <a:rPr lang="sl-SI" sz="863" dirty="0" err="1"/>
              <a:t>elodajal</a:t>
            </a:r>
            <a:r>
              <a:rPr lang="en-US" sz="863" dirty="0" err="1"/>
              <a:t>ec</a:t>
            </a:r>
            <a:r>
              <a:rPr lang="en-US" sz="863" dirty="0"/>
              <a:t>: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955,00 EUR za 3 oz. 1.230,00 EUR za 4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mesečno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usposabljanje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Vključene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osebe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dodatek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aktivnost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in za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prevoz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sl-SI" sz="863" dirty="0"/>
          </a:p>
        </p:txBody>
      </p:sp>
      <p:sp>
        <p:nvSpPr>
          <p:cNvPr id="12" name="Pravokotnik 11"/>
          <p:cNvSpPr/>
          <p:nvPr/>
        </p:nvSpPr>
        <p:spPr>
          <a:xfrm>
            <a:off x="2351585" y="958056"/>
            <a:ext cx="6912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Ukrepi APZ, ki jih izvaja </a:t>
            </a:r>
            <a:r>
              <a:rPr lang="sl-SI" sz="1600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ZRSZ</a:t>
            </a:r>
            <a:r>
              <a:rPr lang="en-US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v </a:t>
            </a:r>
            <a:r>
              <a:rPr lang="en-US" b="1" dirty="0" err="1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letu</a:t>
            </a:r>
            <a:r>
              <a:rPr lang="en-US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2024 za </a:t>
            </a:r>
            <a:r>
              <a:rPr lang="en-US" b="1" dirty="0" err="1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delodajalce</a:t>
            </a:r>
            <a:endParaRPr lang="sl-SI" b="1" dirty="0">
              <a:solidFill>
                <a:srgbClr val="7030A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Zaobljeni pravokotnik 19">
            <a:extLst>
              <a:ext uri="{FF2B5EF4-FFF2-40B4-BE49-F238E27FC236}">
                <a16:creationId xmlns:a16="http://schemas.microsoft.com/office/drawing/2014/main" id="{2DEE5FD4-7FA5-4F0F-8782-0A709E629F1D}"/>
              </a:ext>
            </a:extLst>
          </p:cNvPr>
          <p:cNvSpPr/>
          <p:nvPr/>
        </p:nvSpPr>
        <p:spPr>
          <a:xfrm>
            <a:off x="4694210" y="1380151"/>
            <a:ext cx="2378747" cy="43608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050" dirty="0"/>
              <a:t>Spodbude za zaposlovanje</a:t>
            </a:r>
          </a:p>
        </p:txBody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9098FD10-C2A8-4B8E-82FE-A09410F6F4AA}"/>
              </a:ext>
            </a:extLst>
          </p:cNvPr>
          <p:cNvSpPr/>
          <p:nvPr/>
        </p:nvSpPr>
        <p:spPr>
          <a:xfrm>
            <a:off x="4647024" y="1892083"/>
            <a:ext cx="2754249" cy="3735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sl-SI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HITREJŠI VSTOP MLADIH NA TRG DELA</a:t>
            </a:r>
            <a:r>
              <a:rPr lang="en-US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/>
              <a:t>– </a:t>
            </a:r>
            <a:r>
              <a:rPr lang="en-US" sz="863" b="1" i="1" dirty="0" err="1"/>
              <a:t>predvidena</a:t>
            </a:r>
            <a:r>
              <a:rPr lang="en-US" sz="863" b="1" i="1" dirty="0"/>
              <a:t> </a:t>
            </a:r>
            <a:r>
              <a:rPr lang="en-US" sz="863" b="1" i="1" dirty="0" err="1"/>
              <a:t>sredstva</a:t>
            </a:r>
            <a:r>
              <a:rPr lang="en-US" sz="863" b="1" i="1" dirty="0"/>
              <a:t> OS NG 2024: </a:t>
            </a:r>
            <a:r>
              <a:rPr lang="en-US" sz="863" b="1" i="1" dirty="0" err="1"/>
              <a:t>cca</a:t>
            </a:r>
            <a:r>
              <a:rPr lang="en-US" sz="863" b="1" i="1" dirty="0"/>
              <a:t> 400.000 EUR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863" i="1" dirty="0"/>
          </a:p>
          <a:p>
            <a:r>
              <a:rPr lang="sl-SI" sz="863" b="1" dirty="0"/>
              <a:t>Zaposlitev za nedoločen čas in krepitev veščin ob pomoči mentorja za mlajše od 30 let.</a:t>
            </a:r>
            <a:endParaRPr lang="en-US" sz="863" b="1" dirty="0"/>
          </a:p>
          <a:p>
            <a:endParaRPr lang="sl-SI" sz="863" dirty="0"/>
          </a:p>
          <a:p>
            <a:r>
              <a:rPr lang="en-US" sz="863" b="1" dirty="0" err="1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Kdo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863" dirty="0"/>
              <a:t>M</a:t>
            </a:r>
            <a:r>
              <a:rPr lang="sl-SI" sz="863" dirty="0" err="1"/>
              <a:t>ladi</a:t>
            </a:r>
            <a:r>
              <a:rPr lang="sl-SI" sz="863" dirty="0"/>
              <a:t> do vključno 29. leta starosti, prijavljeni v naši evidenci.</a:t>
            </a:r>
          </a:p>
          <a:p>
            <a:pPr fontAlgn="t"/>
            <a:r>
              <a:rPr lang="sl-SI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Trajanje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b="1" dirty="0" err="1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zaposlitve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sl-SI" sz="863" dirty="0"/>
              <a:t>Redna zaposlitev za nedoločen čas</a:t>
            </a:r>
            <a:r>
              <a:rPr lang="en-US" sz="863" dirty="0"/>
              <a:t>.</a:t>
            </a:r>
            <a:endParaRPr lang="sl-SI" sz="863" dirty="0"/>
          </a:p>
          <a:p>
            <a:pPr fontAlgn="t"/>
            <a:r>
              <a:rPr lang="sl-SI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Subvencija </a:t>
            </a:r>
            <a:r>
              <a:rPr lang="sl-SI" sz="863" b="1" dirty="0" err="1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delodajalc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a: </a:t>
            </a:r>
            <a:r>
              <a:rPr lang="en-US" sz="863" dirty="0"/>
              <a:t>O</a:t>
            </a:r>
            <a:r>
              <a:rPr lang="sl-SI" sz="863" dirty="0"/>
              <a:t>d 300 EUR do 490 EUR</a:t>
            </a:r>
            <a:r>
              <a:rPr lang="en-US" sz="863" dirty="0"/>
              <a:t>/</a:t>
            </a:r>
            <a:r>
              <a:rPr lang="en-US" sz="863" dirty="0" err="1"/>
              <a:t>mesec</a:t>
            </a:r>
            <a:r>
              <a:rPr lang="en-US" sz="863" dirty="0"/>
              <a:t> </a:t>
            </a:r>
            <a:r>
              <a:rPr lang="sl-SI" sz="863" dirty="0"/>
              <a:t>za največ 18 mesecev.</a:t>
            </a:r>
            <a:endParaRPr lang="en-US" sz="863" dirty="0"/>
          </a:p>
          <a:p>
            <a:endParaRPr lang="en-US" sz="863" i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l-SI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ZAPOSLI.ME</a:t>
            </a:r>
            <a:r>
              <a:rPr lang="en-US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050" b="1" i="1" dirty="0"/>
              <a:t>- </a:t>
            </a:r>
            <a:r>
              <a:rPr lang="en-US" sz="863" b="1" i="1" dirty="0" err="1"/>
              <a:t>predvidena</a:t>
            </a:r>
            <a:r>
              <a:rPr lang="en-US" sz="863" b="1" i="1" dirty="0"/>
              <a:t> </a:t>
            </a:r>
            <a:r>
              <a:rPr lang="en-US" sz="863" b="1" i="1" dirty="0" err="1"/>
              <a:t>sredstva</a:t>
            </a:r>
            <a:r>
              <a:rPr lang="en-US" sz="863" b="1" i="1" dirty="0"/>
              <a:t> OS NG 2024: </a:t>
            </a:r>
            <a:r>
              <a:rPr lang="en-US" sz="863" b="1" i="1" dirty="0" err="1"/>
              <a:t>cca</a:t>
            </a:r>
            <a:r>
              <a:rPr lang="en-US" sz="863" b="1" i="1" dirty="0"/>
              <a:t> 1.400.000 EUR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863" i="1" dirty="0"/>
          </a:p>
          <a:p>
            <a:r>
              <a:rPr lang="en-US" sz="863" b="1" dirty="0"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sl-SI" sz="863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ažji</a:t>
            </a:r>
            <a:r>
              <a:rPr lang="sl-SI" sz="863" b="1" dirty="0">
                <a:ea typeface="Calibri" panose="020F0502020204030204" pitchFamily="34" charset="0"/>
                <a:cs typeface="Times New Roman" panose="02020603050405020304" pitchFamily="18" charset="0"/>
              </a:rPr>
              <a:t> prehod iz brezposelnosti v redno zaposlitev</a:t>
            </a:r>
            <a:r>
              <a:rPr lang="en-US" sz="863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63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Kdo?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tari 30 let ali več in so dolgotrajno brezposelni,</a:t>
            </a:r>
          </a:p>
          <a:p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stari 50 let ali več,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stari  30 let ali več 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vključno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srednješolske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izobrazbe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stari 30 let ali več in so ostale osebe z visokim tveganjem za nastanek dolgotrajne brezposelnosti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sz="863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Trajanje zaposlitve: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Redna zaposlitev za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najmanj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12 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mesecev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sz="863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/>
            <a:r>
              <a:rPr lang="sl-SI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Subvencija delodajalca</a:t>
            </a:r>
            <a:r>
              <a:rPr lang="en-US" sz="863" b="1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Od 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45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0 EUR do 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720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 EUR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863" dirty="0" err="1">
                <a:ea typeface="Calibri" panose="020F0502020204030204" pitchFamily="34" charset="0"/>
                <a:cs typeface="Times New Roman" panose="02020603050405020304" pitchFamily="18" charset="0"/>
              </a:rPr>
              <a:t>mesec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za največ 1</a:t>
            </a:r>
            <a:r>
              <a:rPr lang="en-US" sz="863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sl-SI" sz="863" dirty="0">
                <a:ea typeface="Calibri" panose="020F0502020204030204" pitchFamily="34" charset="0"/>
                <a:cs typeface="Times New Roman" panose="02020603050405020304" pitchFamily="18" charset="0"/>
              </a:rPr>
              <a:t> mesecev.</a:t>
            </a:r>
          </a:p>
          <a:p>
            <a:endParaRPr lang="sl-SI" sz="863" i="1" dirty="0"/>
          </a:p>
        </p:txBody>
      </p:sp>
      <p:sp>
        <p:nvSpPr>
          <p:cNvPr id="14" name="Pravokotnik 13">
            <a:extLst>
              <a:ext uri="{FF2B5EF4-FFF2-40B4-BE49-F238E27FC236}">
                <a16:creationId xmlns:a16="http://schemas.microsoft.com/office/drawing/2014/main" id="{3D8E9DFF-7861-4F3D-8ABE-463E673B61A3}"/>
              </a:ext>
            </a:extLst>
          </p:cNvPr>
          <p:cNvSpPr/>
          <p:nvPr/>
        </p:nvSpPr>
        <p:spPr>
          <a:xfrm>
            <a:off x="7771211" y="1929783"/>
            <a:ext cx="2645270" cy="10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sl-SI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JAVNA DELA</a:t>
            </a:r>
            <a:r>
              <a:rPr lang="en-US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b="1" i="1" dirty="0"/>
              <a:t>- </a:t>
            </a:r>
            <a:r>
              <a:rPr lang="en-US" sz="863" b="1" i="1" dirty="0" err="1"/>
              <a:t>predvidena</a:t>
            </a:r>
            <a:r>
              <a:rPr lang="en-US" sz="863" b="1" i="1" dirty="0"/>
              <a:t> </a:t>
            </a:r>
            <a:r>
              <a:rPr lang="en-US" sz="863" b="1" i="1" dirty="0" err="1"/>
              <a:t>sredstva</a:t>
            </a:r>
            <a:r>
              <a:rPr lang="en-US" sz="863" b="1" i="1" dirty="0"/>
              <a:t> OS NG 2024: 542.000 EUR</a:t>
            </a:r>
          </a:p>
          <a:p>
            <a:endParaRPr lang="en-US" sz="863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863" b="1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sl-SI" sz="863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podbujanje</a:t>
            </a:r>
            <a:r>
              <a:rPr lang="sl-SI" sz="863" b="1" dirty="0">
                <a:ea typeface="Calibri" panose="020F0502020204030204" pitchFamily="34" charset="0"/>
                <a:cs typeface="Times New Roman" panose="02020603050405020304" pitchFamily="18" charset="0"/>
              </a:rPr>
              <a:t> socialne in delovne vključenosti ranljivih skupin brezposelnih</a:t>
            </a:r>
            <a:r>
              <a:rPr lang="en-US" sz="863" b="1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863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dolgotrajno</a:t>
            </a:r>
            <a:r>
              <a:rPr lang="en-US" sz="863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brezposelnih</a:t>
            </a:r>
            <a:r>
              <a:rPr lang="en-US" sz="863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sl-SI" sz="863" i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l-SI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UČNE DELAVNICE</a:t>
            </a:r>
            <a:r>
              <a:rPr lang="en-US" sz="1050" b="1" u="sng" dirty="0">
                <a:solidFill>
                  <a:srgbClr val="339E3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3" dirty="0"/>
              <a:t>– </a:t>
            </a:r>
            <a:r>
              <a:rPr lang="en-US" sz="863" dirty="0" err="1"/>
              <a:t>javno</a:t>
            </a:r>
            <a:r>
              <a:rPr lang="en-US" sz="863" dirty="0"/>
              <a:t> </a:t>
            </a:r>
            <a:r>
              <a:rPr lang="en-US" sz="863" dirty="0" err="1"/>
              <a:t>povabilo</a:t>
            </a:r>
            <a:r>
              <a:rPr lang="en-US" sz="863" dirty="0"/>
              <a:t> v </a:t>
            </a:r>
            <a:r>
              <a:rPr lang="en-US" sz="863" dirty="0" err="1"/>
              <a:t>pripravi</a:t>
            </a:r>
            <a:r>
              <a:rPr lang="en-US" sz="863" dirty="0"/>
              <a:t>.</a:t>
            </a:r>
            <a:endParaRPr lang="sl-SI" sz="863" dirty="0"/>
          </a:p>
        </p:txBody>
      </p:sp>
      <p:sp>
        <p:nvSpPr>
          <p:cNvPr id="15" name="Zaobljeni pravokotnik 16">
            <a:extLst>
              <a:ext uri="{FF2B5EF4-FFF2-40B4-BE49-F238E27FC236}">
                <a16:creationId xmlns:a16="http://schemas.microsoft.com/office/drawing/2014/main" id="{578DBE73-6CEF-4848-8083-047C28F82D42}"/>
              </a:ext>
            </a:extLst>
          </p:cNvPr>
          <p:cNvSpPr/>
          <p:nvPr/>
        </p:nvSpPr>
        <p:spPr>
          <a:xfrm>
            <a:off x="8062169" y="5502532"/>
            <a:ext cx="2058833" cy="23083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Pravokotnik 16">
            <a:extLst>
              <a:ext uri="{FF2B5EF4-FFF2-40B4-BE49-F238E27FC236}">
                <a16:creationId xmlns:a16="http://schemas.microsoft.com/office/drawing/2014/main" id="{ECF1B21D-4909-4E90-9210-E6E9D2C652EF}"/>
              </a:ext>
            </a:extLst>
          </p:cNvPr>
          <p:cNvSpPr/>
          <p:nvPr/>
        </p:nvSpPr>
        <p:spPr>
          <a:xfrm>
            <a:off x="8062169" y="5502532"/>
            <a:ext cx="211788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1050" dirty="0">
                <a:hlinkClick r:id="rId3"/>
              </a:rPr>
              <a:t>https://www.ess.gov.si/delodajalci</a:t>
            </a:r>
            <a:r>
              <a:rPr lang="sl-SI" sz="105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5614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607</Words>
  <Application>Microsoft Office PowerPoint</Application>
  <PresentationFormat>Širokozaslonsko</PresentationFormat>
  <Paragraphs>69</Paragraphs>
  <Slides>2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Officeova tema</vt:lpstr>
      <vt:lpstr>PowerPointova predstavitev</vt:lpstr>
      <vt:lpstr>PowerPointova predstavitev</vt:lpstr>
    </vt:vector>
  </TitlesOfParts>
  <Company>Zavod RS za zaposlovanje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Vesna Petric Uran</dc:creator>
  <cp:lastModifiedBy>Vesna Petric Uran</cp:lastModifiedBy>
  <cp:revision>1</cp:revision>
  <dcterms:created xsi:type="dcterms:W3CDTF">2024-05-08T14:17:41Z</dcterms:created>
  <dcterms:modified xsi:type="dcterms:W3CDTF">2024-05-08T14:17:45Z</dcterms:modified>
</cp:coreProperties>
</file>